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1" r:id="rId5"/>
    <p:sldId id="262" r:id="rId6"/>
    <p:sldId id="263" r:id="rId7"/>
    <p:sldId id="274" r:id="rId8"/>
    <p:sldId id="275" r:id="rId9"/>
    <p:sldId id="276" r:id="rId10"/>
    <p:sldId id="266" r:id="rId11"/>
    <p:sldId id="267" r:id="rId12"/>
    <p:sldId id="269" r:id="rId13"/>
    <p:sldId id="268" r:id="rId14"/>
    <p:sldId id="270"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212"/>
    <a:srgbClr val="AFDC7E"/>
    <a:srgbClr val="00FF99"/>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7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593B5D5-2C0B-4235-8222-E533AE88652F}"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7385C24-8943-4720-A8FB-501C38937223}" type="datetimeFigureOut">
              <a:rPr lang="en-IN" smtClean="0"/>
              <a:t>22-01-2019</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593B5D5-2C0B-4235-8222-E533AE88652F}" type="slidenum">
              <a:rPr lang="en-IN" smtClean="0"/>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FDC7E"/>
        </a:solidFill>
        <a:effectLst/>
      </p:bgPr>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7385C24-8943-4720-A8FB-501C38937223}" type="datetimeFigureOut">
              <a:rPr lang="en-IN" smtClean="0"/>
              <a:t>22-01-2019</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593B5D5-2C0B-4235-8222-E533AE88652F}"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ri Jayachamarajendra (Govt) Polytechnic hd logo"/>
          <p:cNvPicPr>
            <a:picLocks noChangeAspect="1" noChangeArrowheads="1"/>
          </p:cNvPicPr>
          <p:nvPr/>
        </p:nvPicPr>
        <p:blipFill>
          <a:blip r:embed="rId2"/>
          <a:srcRect/>
          <a:stretch>
            <a:fillRect/>
          </a:stretch>
        </p:blipFill>
        <p:spPr bwMode="auto">
          <a:xfrm>
            <a:off x="683568" y="501080"/>
            <a:ext cx="7410450" cy="1219200"/>
          </a:xfrm>
          <a:prstGeom prst="rect">
            <a:avLst/>
          </a:prstGeom>
          <a:noFill/>
        </p:spPr>
      </p:pic>
      <p:sp>
        <p:nvSpPr>
          <p:cNvPr id="5" name="Rectangle 4"/>
          <p:cNvSpPr/>
          <p:nvPr/>
        </p:nvSpPr>
        <p:spPr>
          <a:xfrm>
            <a:off x="395536" y="1772816"/>
            <a:ext cx="8280920" cy="830997"/>
          </a:xfrm>
          <a:prstGeom prst="rect">
            <a:avLst/>
          </a:prstGeom>
        </p:spPr>
        <p:txBody>
          <a:bodyPr wrap="square">
            <a:spAutoFit/>
          </a:bodyPr>
          <a:lstStyle/>
          <a:p>
            <a:pPr algn="ctr"/>
            <a:r>
              <a:rPr lang="en-US" sz="2400" b="1" u="sng" dirty="0" smtClean="0">
                <a:solidFill>
                  <a:srgbClr val="C00000"/>
                </a:solidFill>
                <a:latin typeface="Bookman Old Style" pitchFamily="18" charset="0"/>
              </a:rPr>
              <a:t>PROGRAMME</a:t>
            </a:r>
            <a:r>
              <a:rPr lang="en-US" sz="2400" b="1" dirty="0" smtClean="0">
                <a:latin typeface="Bookman Old Style" pitchFamily="18" charset="0"/>
              </a:rPr>
              <a:t> </a:t>
            </a:r>
            <a:r>
              <a:rPr lang="en-US" sz="2400" b="1" dirty="0" smtClean="0">
                <a:solidFill>
                  <a:srgbClr val="C00000"/>
                </a:solidFill>
                <a:latin typeface="Bookman Old Style" pitchFamily="18" charset="0"/>
              </a:rPr>
              <a:t>:</a:t>
            </a:r>
            <a:r>
              <a:rPr lang="en-US" sz="2400" b="1" u="sng" dirty="0" smtClean="0">
                <a:solidFill>
                  <a:srgbClr val="0070C0"/>
                </a:solidFill>
                <a:latin typeface="Bookman Old Style" pitchFamily="18" charset="0"/>
              </a:rPr>
              <a:t>DIPLOMA IN COMPUTER SCIENCE &amp; ENGG.</a:t>
            </a:r>
          </a:p>
        </p:txBody>
      </p:sp>
      <p:sp>
        <p:nvSpPr>
          <p:cNvPr id="6" name="Rectangle 5"/>
          <p:cNvSpPr/>
          <p:nvPr/>
        </p:nvSpPr>
        <p:spPr>
          <a:xfrm>
            <a:off x="997293" y="3068960"/>
            <a:ext cx="7050410" cy="1261884"/>
          </a:xfrm>
          <a:prstGeom prst="rect">
            <a:avLst/>
          </a:prstGeom>
        </p:spPr>
        <p:txBody>
          <a:bodyPr wrap="square">
            <a:spAutoFit/>
          </a:bodyPr>
          <a:lstStyle/>
          <a:p>
            <a:pPr algn="ctr"/>
            <a:r>
              <a:rPr lang="en-US" sz="2800" b="1" u="sng" dirty="0" smtClean="0">
                <a:solidFill>
                  <a:srgbClr val="F1800F"/>
                </a:solidFill>
                <a:latin typeface="Bookman Old Style" pitchFamily="18" charset="0"/>
              </a:rPr>
              <a:t>SMALiv-e</a:t>
            </a:r>
          </a:p>
          <a:p>
            <a:pPr algn="ctr"/>
            <a:r>
              <a:rPr lang="en-US" sz="2400" b="1" u="sng" dirty="0" smtClean="0">
                <a:solidFill>
                  <a:srgbClr val="00B050"/>
                </a:solidFill>
                <a:latin typeface="Bookman Old Style" pitchFamily="18" charset="0"/>
              </a:rPr>
              <a:t>IOT </a:t>
            </a:r>
            <a:r>
              <a:rPr lang="en-US" sz="2400" b="1" u="sng" dirty="0">
                <a:solidFill>
                  <a:srgbClr val="00B050"/>
                </a:solidFill>
                <a:latin typeface="Bookman Old Style" pitchFamily="18" charset="0"/>
              </a:rPr>
              <a:t>BASED SMART AGRICULTURE AND LIVESTOCK FEEDING MECHANISM </a:t>
            </a:r>
            <a:endParaRPr lang="en-IN" sz="2400" dirty="0">
              <a:solidFill>
                <a:schemeClr val="accent6">
                  <a:lumMod val="75000"/>
                </a:schemeClr>
              </a:solidFill>
              <a:latin typeface="Bookman Old Style" pitchFamily="18" charset="0"/>
            </a:endParaRPr>
          </a:p>
        </p:txBody>
      </p:sp>
      <p:sp>
        <p:nvSpPr>
          <p:cNvPr id="7" name="TextBox 6"/>
          <p:cNvSpPr txBox="1"/>
          <p:nvPr/>
        </p:nvSpPr>
        <p:spPr>
          <a:xfrm>
            <a:off x="2664055" y="2603813"/>
            <a:ext cx="5616624" cy="523220"/>
          </a:xfrm>
          <a:prstGeom prst="rect">
            <a:avLst/>
          </a:prstGeom>
          <a:noFill/>
        </p:spPr>
        <p:txBody>
          <a:bodyPr wrap="square" rtlCol="0">
            <a:spAutoFit/>
          </a:bodyPr>
          <a:lstStyle/>
          <a:p>
            <a:r>
              <a:rPr lang="en-IN" sz="2800" b="1" u="sng" dirty="0" smtClean="0">
                <a:solidFill>
                  <a:srgbClr val="FF6699"/>
                </a:solidFill>
                <a:latin typeface="Bookman Old Style" pitchFamily="18" charset="0"/>
              </a:rPr>
              <a:t>Project Demo On </a:t>
            </a:r>
            <a:endParaRPr lang="en-IN" sz="2800" b="1" u="sng" dirty="0">
              <a:solidFill>
                <a:srgbClr val="FF6699"/>
              </a:solidFill>
              <a:latin typeface="Bookman Old Style" pitchFamily="18" charset="0"/>
            </a:endParaRPr>
          </a:p>
        </p:txBody>
      </p:sp>
      <p:pic>
        <p:nvPicPr>
          <p:cNvPr id="8" name="Picture 7" descr="C:\Users\CHETHAN.A.T\Downloads\IoT-in-Agriculture-Mobiloitte.jpg"/>
          <p:cNvPicPr/>
          <p:nvPr/>
        </p:nvPicPr>
        <p:blipFill>
          <a:blip r:embed="rId3"/>
          <a:srcRect t="17373"/>
          <a:stretch>
            <a:fillRect/>
          </a:stretch>
        </p:blipFill>
        <p:spPr bwMode="auto">
          <a:xfrm>
            <a:off x="998006" y="4356027"/>
            <a:ext cx="3564129" cy="2038304"/>
          </a:xfrm>
          <a:prstGeom prst="rect">
            <a:avLst/>
          </a:prstGeom>
          <a:noFill/>
          <a:ln w="9525">
            <a:noFill/>
            <a:miter lim="800000"/>
            <a:headEnd/>
            <a:tailEnd/>
          </a:ln>
        </p:spPr>
      </p:pic>
      <p:sp>
        <p:nvSpPr>
          <p:cNvPr id="9" name="TextBox 8"/>
          <p:cNvSpPr txBox="1"/>
          <p:nvPr/>
        </p:nvSpPr>
        <p:spPr>
          <a:xfrm>
            <a:off x="4716016" y="4695520"/>
            <a:ext cx="3816424" cy="1754326"/>
          </a:xfrm>
          <a:prstGeom prst="rect">
            <a:avLst/>
          </a:prstGeom>
          <a:noFill/>
        </p:spPr>
        <p:txBody>
          <a:bodyPr wrap="square" rtlCol="0">
            <a:spAutoFit/>
          </a:bodyPr>
          <a:lstStyle/>
          <a:p>
            <a:r>
              <a:rPr lang="en-IN" b="1" dirty="0">
                <a:solidFill>
                  <a:srgbClr val="FFC000"/>
                </a:solidFill>
                <a:latin typeface="Constantia" pitchFamily="18" charset="0"/>
                <a:cs typeface="Times New Roman" pitchFamily="18" charset="0"/>
              </a:rPr>
              <a:t> </a:t>
            </a:r>
            <a:r>
              <a:rPr lang="en-IN" b="1" dirty="0" smtClean="0">
                <a:solidFill>
                  <a:srgbClr val="FFC000"/>
                </a:solidFill>
                <a:latin typeface="Constantia" pitchFamily="18" charset="0"/>
                <a:cs typeface="Times New Roman" pitchFamily="18" charset="0"/>
              </a:rPr>
              <a:t>          BY,(6</a:t>
            </a:r>
            <a:r>
              <a:rPr lang="en-IN" b="1" baseline="30000" dirty="0" smtClean="0">
                <a:solidFill>
                  <a:srgbClr val="FFC000"/>
                </a:solidFill>
                <a:latin typeface="Constantia" pitchFamily="18" charset="0"/>
                <a:cs typeface="Times New Roman" pitchFamily="18" charset="0"/>
              </a:rPr>
              <a:t>th</a:t>
            </a:r>
            <a:r>
              <a:rPr lang="en-IN" b="1" dirty="0" smtClean="0">
                <a:solidFill>
                  <a:srgbClr val="FFC000"/>
                </a:solidFill>
                <a:latin typeface="Constantia" pitchFamily="18" charset="0"/>
                <a:cs typeface="Times New Roman" pitchFamily="18" charset="0"/>
              </a:rPr>
              <a:t> </a:t>
            </a:r>
            <a:r>
              <a:rPr lang="en-IN" b="1" dirty="0">
                <a:solidFill>
                  <a:srgbClr val="FFC000"/>
                </a:solidFill>
                <a:latin typeface="Constantia" pitchFamily="18" charset="0"/>
                <a:cs typeface="Times New Roman" pitchFamily="18" charset="0"/>
              </a:rPr>
              <a:t>S</a:t>
            </a:r>
            <a:r>
              <a:rPr lang="en-IN" b="1" dirty="0" smtClean="0">
                <a:solidFill>
                  <a:srgbClr val="FFC000"/>
                </a:solidFill>
                <a:latin typeface="Constantia" pitchFamily="18" charset="0"/>
                <a:cs typeface="Times New Roman" pitchFamily="18" charset="0"/>
              </a:rPr>
              <a:t>em)</a:t>
            </a:r>
          </a:p>
          <a:p>
            <a:r>
              <a:rPr lang="en-IN" b="1" dirty="0">
                <a:solidFill>
                  <a:srgbClr val="FFC000"/>
                </a:solidFill>
                <a:latin typeface="Constantia" pitchFamily="18" charset="0"/>
                <a:cs typeface="Times New Roman" pitchFamily="18" charset="0"/>
              </a:rPr>
              <a:t> </a:t>
            </a:r>
            <a:r>
              <a:rPr lang="en-IN" b="1" dirty="0" smtClean="0">
                <a:solidFill>
                  <a:srgbClr val="FFC000"/>
                </a:solidFill>
                <a:latin typeface="Constantia" pitchFamily="18" charset="0"/>
                <a:cs typeface="Times New Roman" pitchFamily="18" charset="0"/>
              </a:rPr>
              <a:t>    </a:t>
            </a:r>
            <a:r>
              <a:rPr lang="en-US" b="1" dirty="0" smtClean="0">
                <a:solidFill>
                  <a:srgbClr val="FFC000"/>
                </a:solidFill>
                <a:latin typeface="Constantia" pitchFamily="18" charset="0"/>
                <a:cs typeface="Times New Roman" pitchFamily="18" charset="0"/>
              </a:rPr>
              <a:t>	</a:t>
            </a:r>
            <a:r>
              <a:rPr lang="en-US" b="1" dirty="0">
                <a:solidFill>
                  <a:srgbClr val="FFC000"/>
                </a:solidFill>
                <a:latin typeface="Constantia" pitchFamily="18" charset="0"/>
                <a:cs typeface="Times New Roman" pitchFamily="18" charset="0"/>
              </a:rPr>
              <a:t>DEEPA RANI.B. 	MAHALAKSHMI.M</a:t>
            </a:r>
            <a:endParaRPr lang="en-IN" b="1" dirty="0">
              <a:solidFill>
                <a:srgbClr val="FFC000"/>
              </a:solidFill>
              <a:latin typeface="Constantia" pitchFamily="18" charset="0"/>
              <a:cs typeface="Times New Roman" pitchFamily="18" charset="0"/>
            </a:endParaRPr>
          </a:p>
          <a:p>
            <a:r>
              <a:rPr lang="en-US" b="1" dirty="0" smtClean="0">
                <a:solidFill>
                  <a:srgbClr val="FFC000"/>
                </a:solidFill>
                <a:latin typeface="Constantia" pitchFamily="18" charset="0"/>
                <a:cs typeface="Times New Roman" pitchFamily="18" charset="0"/>
              </a:rPr>
              <a:t>	SUSHMITHA.A.T.	YOGESHWARI.J</a:t>
            </a:r>
          </a:p>
          <a:p>
            <a:r>
              <a:rPr lang="en-US" b="1" dirty="0">
                <a:solidFill>
                  <a:srgbClr val="FFC000"/>
                </a:solidFill>
                <a:latin typeface="Constantia" pitchFamily="18" charset="0"/>
                <a:cs typeface="Times New Roman" pitchFamily="18" charset="0"/>
              </a:rPr>
              <a:t>	</a:t>
            </a:r>
            <a:endParaRPr lang="en-IN" b="1" dirty="0">
              <a:solidFill>
                <a:srgbClr val="FFC000"/>
              </a:solidFill>
              <a:latin typeface="Constantia" pitchFamily="18" charset="0"/>
              <a:cs typeface="Times New Roman" pitchFamily="18" charset="0"/>
            </a:endParaRPr>
          </a:p>
        </p:txBody>
      </p:sp>
    </p:spTree>
    <p:extLst>
      <p:ext uri="{BB962C8B-B14F-4D97-AF65-F5344CB8AC3E}">
        <p14:creationId xmlns:p14="http://schemas.microsoft.com/office/powerpoint/2010/main" val="261468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123728" y="1052736"/>
            <a:ext cx="4049953" cy="5328592"/>
          </a:xfrm>
          <a:prstGeom prst="rect">
            <a:avLst/>
          </a:prstGeom>
          <a:noFill/>
          <a:ln w="9525">
            <a:solidFill>
              <a:schemeClr val="tx1"/>
            </a:solidFill>
            <a:miter lim="800000"/>
            <a:headEnd/>
            <a:tailEnd/>
          </a:ln>
        </p:spPr>
      </p:pic>
      <p:sp>
        <p:nvSpPr>
          <p:cNvPr id="3" name="Rectangle 2"/>
          <p:cNvSpPr/>
          <p:nvPr/>
        </p:nvSpPr>
        <p:spPr>
          <a:xfrm>
            <a:off x="0" y="454579"/>
            <a:ext cx="9361040" cy="461665"/>
          </a:xfrm>
          <a:prstGeom prst="rect">
            <a:avLst/>
          </a:prstGeom>
        </p:spPr>
        <p:txBody>
          <a:bodyPr wrap="square">
            <a:spAutoFit/>
          </a:bodyPr>
          <a:lstStyle/>
          <a:p>
            <a:r>
              <a:rPr lang="en-IN" sz="2400" b="1" dirty="0" smtClean="0">
                <a:solidFill>
                  <a:srgbClr val="F29212"/>
                </a:solidFill>
                <a:latin typeface="Bookman Old Style" pitchFamily="18" charset="0"/>
                <a:cs typeface="Times New Roman" pitchFamily="18" charset="0"/>
              </a:rPr>
              <a:t>   </a:t>
            </a:r>
            <a:r>
              <a:rPr lang="en-IN" sz="2400" b="1" u="sng" dirty="0" smtClean="0">
                <a:solidFill>
                  <a:srgbClr val="F29212"/>
                </a:solidFill>
                <a:latin typeface="Bookman Old Style" pitchFamily="18" charset="0"/>
                <a:cs typeface="Times New Roman" pitchFamily="18" charset="0"/>
              </a:rPr>
              <a:t>MOBILE </a:t>
            </a:r>
            <a:r>
              <a:rPr lang="en-IN" sz="2400" b="1" u="sng" dirty="0">
                <a:solidFill>
                  <a:srgbClr val="F29212"/>
                </a:solidFill>
                <a:latin typeface="Bookman Old Style" pitchFamily="18" charset="0"/>
                <a:cs typeface="Times New Roman" pitchFamily="18" charset="0"/>
              </a:rPr>
              <a:t>APPLICATION </a:t>
            </a:r>
            <a:r>
              <a:rPr lang="en-IN" sz="2400" b="1" u="sng" dirty="0" smtClean="0">
                <a:solidFill>
                  <a:srgbClr val="F29212"/>
                </a:solidFill>
                <a:latin typeface="Bookman Old Style" pitchFamily="18" charset="0"/>
                <a:cs typeface="Times New Roman" pitchFamily="18" charset="0"/>
              </a:rPr>
              <a:t>SNAPSHOT(OUTPUT </a:t>
            </a:r>
            <a:r>
              <a:rPr lang="en-IN" sz="2400" b="1" u="sng" dirty="0">
                <a:solidFill>
                  <a:srgbClr val="F29212"/>
                </a:solidFill>
                <a:latin typeface="Bookman Old Style" pitchFamily="18" charset="0"/>
                <a:cs typeface="Times New Roman" pitchFamily="18" charset="0"/>
              </a:rPr>
              <a:t>SCREEN)</a:t>
            </a:r>
            <a:endParaRPr lang="en-IN" sz="2400" dirty="0">
              <a:solidFill>
                <a:srgbClr val="F29212"/>
              </a:solidFill>
              <a:latin typeface="Bookman Old Style" pitchFamily="18" charset="0"/>
              <a:cs typeface="Times New Roman" pitchFamily="18" charset="0"/>
            </a:endParaRPr>
          </a:p>
        </p:txBody>
      </p:sp>
    </p:spTree>
    <p:extLst>
      <p:ext uri="{BB962C8B-B14F-4D97-AF65-F5344CB8AC3E}">
        <p14:creationId xmlns:p14="http://schemas.microsoft.com/office/powerpoint/2010/main" val="10263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chethan at\AppData\Local\Microsoft\Windows\INetCache\Content.Word\IMG-20180415-WA0110.jpg"/>
          <p:cNvPicPr/>
          <p:nvPr/>
        </p:nvPicPr>
        <p:blipFill rotWithShape="1">
          <a:blip r:embed="rId2">
            <a:extLst>
              <a:ext uri="{28A0092B-C50C-407E-A947-70E740481C1C}">
                <a14:useLocalDpi xmlns:a14="http://schemas.microsoft.com/office/drawing/2010/main" val="0"/>
              </a:ext>
            </a:extLst>
          </a:blip>
          <a:srcRect t="11456" r="14286" b="2627"/>
          <a:stretch/>
        </p:blipFill>
        <p:spPr bwMode="auto">
          <a:xfrm>
            <a:off x="877443" y="764704"/>
            <a:ext cx="7222950" cy="2880320"/>
          </a:xfrm>
          <a:prstGeom prst="rect">
            <a:avLst/>
          </a:prstGeom>
          <a:noFill/>
          <a:ln>
            <a:noFill/>
          </a:ln>
          <a:extLst>
            <a:ext uri="{53640926-AAD7-44D8-BBD7-CCE9431645EC}">
              <a14:shadowObscured xmlns:a14="http://schemas.microsoft.com/office/drawing/2010/main"/>
            </a:ext>
          </a:extLst>
        </p:spPr>
      </p:pic>
      <p:pic>
        <p:nvPicPr>
          <p:cNvPr id="3" name="Picture 2" descr="C:\Users\chethan at\Pictures\Saved Pictures\IMG-20180414-WA0011.jpg"/>
          <p:cNvPicPr/>
          <p:nvPr/>
        </p:nvPicPr>
        <p:blipFill rotWithShape="1">
          <a:blip r:embed="rId3">
            <a:extLst>
              <a:ext uri="{28A0092B-C50C-407E-A947-70E740481C1C}">
                <a14:useLocalDpi xmlns:a14="http://schemas.microsoft.com/office/drawing/2010/main" val="0"/>
              </a:ext>
            </a:extLst>
          </a:blip>
          <a:srcRect l="6772" t="32143" r="8352" b="9521"/>
          <a:stretch/>
        </p:blipFill>
        <p:spPr bwMode="auto">
          <a:xfrm>
            <a:off x="877442" y="3645024"/>
            <a:ext cx="7222950" cy="2808312"/>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2267744" y="319690"/>
            <a:ext cx="4278735" cy="461665"/>
          </a:xfrm>
          <a:prstGeom prst="rect">
            <a:avLst/>
          </a:prstGeom>
        </p:spPr>
        <p:txBody>
          <a:bodyPr wrap="none">
            <a:spAutoFit/>
          </a:bodyPr>
          <a:lstStyle/>
          <a:p>
            <a:pPr lvl="1"/>
            <a:r>
              <a:rPr lang="en-IN" sz="2400" b="1" u="sng" dirty="0">
                <a:solidFill>
                  <a:srgbClr val="F29212"/>
                </a:solidFill>
                <a:latin typeface="Bookman Old Style" pitchFamily="18" charset="0"/>
                <a:cs typeface="Times New Roman" pitchFamily="18" charset="0"/>
              </a:rPr>
              <a:t>PROJECT </a:t>
            </a:r>
            <a:r>
              <a:rPr lang="en-IN" sz="2400" b="1" u="sng" dirty="0" smtClean="0">
                <a:solidFill>
                  <a:srgbClr val="F29212"/>
                </a:solidFill>
                <a:latin typeface="Bookman Old Style" pitchFamily="18" charset="0"/>
                <a:cs typeface="Times New Roman" pitchFamily="18" charset="0"/>
              </a:rPr>
              <a:t>SNAPSHOTS</a:t>
            </a:r>
            <a:endParaRPr lang="en-IN" sz="1600" dirty="0">
              <a:solidFill>
                <a:srgbClr val="F29212"/>
              </a:solidFill>
              <a:latin typeface="Bookman Old Style" pitchFamily="18" charset="0"/>
              <a:cs typeface="Times New Roman" pitchFamily="18" charset="0"/>
            </a:endParaRPr>
          </a:p>
        </p:txBody>
      </p:sp>
    </p:spTree>
    <p:extLst>
      <p:ext uri="{BB962C8B-B14F-4D97-AF65-F5344CB8AC3E}">
        <p14:creationId xmlns:p14="http://schemas.microsoft.com/office/powerpoint/2010/main" val="27231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45" t="23296" r="54383" b="8135"/>
          <a:stretch/>
        </p:blipFill>
        <p:spPr bwMode="auto">
          <a:xfrm>
            <a:off x="1043608" y="476672"/>
            <a:ext cx="691276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200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657" t="22619" r="14663" b="9326"/>
          <a:stretch/>
        </p:blipFill>
        <p:spPr bwMode="auto">
          <a:xfrm>
            <a:off x="1115616" y="432552"/>
            <a:ext cx="7128792"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2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038" y="692696"/>
            <a:ext cx="7920880" cy="5324535"/>
          </a:xfrm>
          <a:prstGeom prst="rect">
            <a:avLst/>
          </a:prstGeom>
        </p:spPr>
        <p:txBody>
          <a:bodyPr wrap="square">
            <a:spAutoFit/>
          </a:bodyPr>
          <a:lstStyle/>
          <a:p>
            <a:pPr algn="just"/>
            <a:r>
              <a:rPr lang="en-US" sz="2800" b="1" u="sng" dirty="0">
                <a:solidFill>
                  <a:srgbClr val="F29212"/>
                </a:solidFill>
                <a:latin typeface="Bookman Old Style" pitchFamily="18" charset="0"/>
                <a:cs typeface="Times New Roman" pitchFamily="18" charset="0"/>
              </a:rPr>
              <a:t>FUTURE </a:t>
            </a:r>
            <a:r>
              <a:rPr lang="en-US" sz="2800" b="1" u="sng" dirty="0" smtClean="0">
                <a:solidFill>
                  <a:srgbClr val="F29212"/>
                </a:solidFill>
                <a:latin typeface="Bookman Old Style" pitchFamily="18" charset="0"/>
                <a:cs typeface="Times New Roman" pitchFamily="18" charset="0"/>
              </a:rPr>
              <a:t>SCOPE</a:t>
            </a:r>
          </a:p>
          <a:p>
            <a:pPr algn="just"/>
            <a:endParaRPr lang="en-IN" sz="1000" dirty="0">
              <a:latin typeface="Times New Roman" pitchFamily="18" charset="0"/>
              <a:cs typeface="Times New Roman" pitchFamily="18" charset="0"/>
            </a:endParaRPr>
          </a:p>
          <a:p>
            <a:pPr marL="285750" indent="-285750" algn="just">
              <a:buFont typeface="Wingdings" pitchFamily="2" charset="2"/>
              <a:buChar char="ü"/>
            </a:pPr>
            <a:r>
              <a:rPr lang="en-US" dirty="0">
                <a:latin typeface="Times New Roman" pitchFamily="18" charset="0"/>
                <a:cs typeface="Times New Roman" pitchFamily="18" charset="0"/>
              </a:rPr>
              <a:t>A water meter can be installed to estimate the amount of water used for irrigation and thus giving cost estimation. </a:t>
            </a:r>
            <a:endParaRPr lang="en-US" dirty="0" smtClean="0">
              <a:latin typeface="Times New Roman" pitchFamily="18" charset="0"/>
              <a:cs typeface="Times New Roman" pitchFamily="18" charset="0"/>
            </a:endParaRPr>
          </a:p>
          <a:p>
            <a:pPr algn="just"/>
            <a:endParaRPr lang="en-US" sz="800" dirty="0" smtClean="0">
              <a:latin typeface="Times New Roman" pitchFamily="18" charset="0"/>
              <a:cs typeface="Times New Roman" pitchFamily="18" charset="0"/>
            </a:endParaRPr>
          </a:p>
          <a:p>
            <a:pPr marL="285750" indent="-285750" algn="just">
              <a:buFont typeface="Wingdings" pitchFamily="2" charset="2"/>
              <a:buChar char="ü"/>
            </a:pPr>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solenoid valve can be used for varying the volume of water flow. </a:t>
            </a:r>
            <a:endParaRPr lang="en-US" dirty="0" smtClean="0">
              <a:latin typeface="Times New Roman" pitchFamily="18" charset="0"/>
              <a:cs typeface="Times New Roman" pitchFamily="18" charset="0"/>
            </a:endParaRPr>
          </a:p>
          <a:p>
            <a:pPr algn="just"/>
            <a:endParaRPr lang="en-US" sz="800" dirty="0" smtClean="0">
              <a:latin typeface="Times New Roman" pitchFamily="18" charset="0"/>
              <a:cs typeface="Times New Roman" pitchFamily="18" charset="0"/>
            </a:endParaRPr>
          </a:p>
          <a:p>
            <a:pPr marL="285750" indent="-285750" algn="just">
              <a:buFont typeface="Wingdings" pitchFamily="2" charset="2"/>
              <a:buChar char="ü"/>
            </a:pPr>
            <a:r>
              <a:rPr lang="en-US" dirty="0" smtClean="0">
                <a:latin typeface="Times New Roman" pitchFamily="18" charset="0"/>
                <a:cs typeface="Times New Roman" pitchFamily="18" charset="0"/>
              </a:rPr>
              <a:t>Furthermore</a:t>
            </a:r>
            <a:r>
              <a:rPr lang="en-US" dirty="0">
                <a:latin typeface="Times New Roman" pitchFamily="18" charset="0"/>
                <a:cs typeface="Times New Roman" pitchFamily="18" charset="0"/>
              </a:rPr>
              <a:t>, Wireless sensors can also be used. </a:t>
            </a:r>
            <a:endParaRPr lang="en-US" dirty="0" smtClean="0">
              <a:latin typeface="Times New Roman" pitchFamily="18" charset="0"/>
              <a:cs typeface="Times New Roman" pitchFamily="18" charset="0"/>
            </a:endParaRPr>
          </a:p>
          <a:p>
            <a:pPr algn="just"/>
            <a:endParaRPr lang="en-US" sz="1000" dirty="0">
              <a:latin typeface="Times New Roman" pitchFamily="18" charset="0"/>
              <a:cs typeface="Times New Roman" pitchFamily="18" charset="0"/>
            </a:endParaRPr>
          </a:p>
          <a:p>
            <a:pPr marL="285750" indent="-285750" algn="just">
              <a:buFont typeface="Wingdings" pitchFamily="2" charset="2"/>
              <a:buChar char="ü"/>
            </a:pPr>
            <a:r>
              <a:rPr lang="en-US" dirty="0" smtClean="0">
                <a:latin typeface="Times New Roman" pitchFamily="18" charset="0"/>
                <a:cs typeface="Times New Roman" pitchFamily="18" charset="0"/>
              </a:rPr>
              <a:t>IoT </a:t>
            </a:r>
            <a:r>
              <a:rPr lang="en-US" dirty="0">
                <a:latin typeface="Times New Roman" pitchFamily="18" charset="0"/>
                <a:cs typeface="Times New Roman" pitchFamily="18" charset="0"/>
              </a:rPr>
              <a:t>sensors can be used to track an animal’s location, which can be helpful in locating sick animals as well as establishing and optimizing grazing </a:t>
            </a:r>
            <a:r>
              <a:rPr lang="en-US" dirty="0" smtClean="0">
                <a:latin typeface="Times New Roman" pitchFamily="18" charset="0"/>
                <a:cs typeface="Times New Roman" pitchFamily="18" charset="0"/>
              </a:rPr>
              <a:t>patterns.</a:t>
            </a:r>
          </a:p>
          <a:p>
            <a:pPr algn="just"/>
            <a:endParaRPr lang="en-US" sz="800" dirty="0" smtClean="0">
              <a:latin typeface="Times New Roman" pitchFamily="18" charset="0"/>
              <a:cs typeface="Times New Roman" pitchFamily="18" charset="0"/>
            </a:endParaRPr>
          </a:p>
          <a:p>
            <a:pPr marL="285750" indent="-285750" algn="just">
              <a:buFont typeface="Wingdings" pitchFamily="2" charset="2"/>
              <a:buChar char="ü"/>
            </a:pPr>
            <a:r>
              <a:rPr lang="en-US" dirty="0" smtClean="0">
                <a:latin typeface="Times New Roman" pitchFamily="18" charset="0"/>
                <a:cs typeface="Times New Roman" pitchFamily="18" charset="0"/>
              </a:rPr>
              <a:t>Connected </a:t>
            </a:r>
            <a:r>
              <a:rPr lang="en-US" dirty="0">
                <a:latin typeface="Times New Roman" pitchFamily="18" charset="0"/>
                <a:cs typeface="Times New Roman" pitchFamily="18" charset="0"/>
              </a:rPr>
              <a:t>sensors in livestock wearables allow farmers to monitor heart rate, blood pressure, </a:t>
            </a:r>
            <a:r>
              <a:rPr lang="en-US" dirty="0" smtClean="0">
                <a:latin typeface="Times New Roman" pitchFamily="18" charset="0"/>
                <a:cs typeface="Times New Roman" pitchFamily="18" charset="0"/>
              </a:rPr>
              <a:t>respiratory </a:t>
            </a:r>
            <a:r>
              <a:rPr lang="en-US" dirty="0">
                <a:latin typeface="Times New Roman" pitchFamily="18" charset="0"/>
                <a:cs typeface="Times New Roman" pitchFamily="18" charset="0"/>
              </a:rPr>
              <a:t>rate, temperature, digestion, and other vitals. </a:t>
            </a:r>
            <a:endParaRPr lang="en-US" dirty="0" smtClean="0">
              <a:latin typeface="Times New Roman" pitchFamily="18" charset="0"/>
              <a:cs typeface="Times New Roman" pitchFamily="18" charset="0"/>
            </a:endParaRPr>
          </a:p>
          <a:p>
            <a:pPr algn="just"/>
            <a:endParaRPr lang="en-US" sz="800" dirty="0" smtClean="0">
              <a:latin typeface="Times New Roman" pitchFamily="18" charset="0"/>
              <a:cs typeface="Times New Roman" pitchFamily="18" charset="0"/>
            </a:endParaRPr>
          </a:p>
          <a:p>
            <a:pPr marL="285750" indent="-285750" algn="just">
              <a:buFont typeface="Wingdings" pitchFamily="2" charset="2"/>
              <a:buChar char="ü"/>
            </a:pPr>
            <a:r>
              <a:rPr lang="en-US" dirty="0" smtClean="0">
                <a:latin typeface="Times New Roman" pitchFamily="18" charset="0"/>
                <a:cs typeface="Times New Roman" pitchFamily="18" charset="0"/>
              </a:rPr>
              <a:t>Light </a:t>
            </a:r>
            <a:r>
              <a:rPr lang="en-US" dirty="0">
                <a:latin typeface="Times New Roman" pitchFamily="18" charset="0"/>
                <a:cs typeface="Times New Roman" pitchFamily="18" charset="0"/>
              </a:rPr>
              <a:t>sensor is used to detect light intensity of the environment. Light Dependent Resistor (LDR) is used in which the resistivity decreases with increase in light intensity and vice versa</a:t>
            </a:r>
            <a:r>
              <a:rPr lang="en-US" dirty="0" smtClean="0">
                <a:latin typeface="Times New Roman" pitchFamily="18" charset="0"/>
                <a:cs typeface="Times New Roman" pitchFamily="18" charset="0"/>
              </a:rPr>
              <a:t>.</a:t>
            </a:r>
          </a:p>
          <a:p>
            <a:pPr marL="285750" indent="-285750" algn="just">
              <a:buFont typeface="Wingdings" pitchFamily="2" charset="2"/>
              <a:buChar char="ü"/>
            </a:pPr>
            <a:r>
              <a:rPr lang="en-US" dirty="0" smtClean="0">
                <a:latin typeface="Times New Roman" pitchFamily="18" charset="0"/>
                <a:cs typeface="Times New Roman" pitchFamily="18" charset="0"/>
              </a:rPr>
              <a:t>LDR </a:t>
            </a:r>
            <a:r>
              <a:rPr lang="en-US" dirty="0">
                <a:latin typeface="Times New Roman" pitchFamily="18" charset="0"/>
                <a:cs typeface="Times New Roman" pitchFamily="18" charset="0"/>
              </a:rPr>
              <a:t>is used as sensor to turn on and off electric fence or provide artificial lighting for plantation of necessary. Camera is installed for the purpose of image detection when the movement is </a:t>
            </a:r>
            <a:r>
              <a:rPr lang="en-US" dirty="0" smtClean="0">
                <a:latin typeface="Times New Roman" pitchFamily="18" charset="0"/>
                <a:cs typeface="Times New Roman" pitchFamily="18" charset="0"/>
              </a:rPr>
              <a:t>detected.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24849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0" end="10"/>
                                            </p:txEl>
                                          </p:spTgt>
                                        </p:tgtEl>
                                        <p:attrNameLst>
                                          <p:attrName>style.visibility</p:attrName>
                                        </p:attrNameLst>
                                      </p:cBhvr>
                                      <p:to>
                                        <p:strVal val="visible"/>
                                      </p:to>
                                    </p:set>
                                    <p:animEffect transition="in" filter="fade">
                                      <p:cBhvr>
                                        <p:cTn id="22" dur="500"/>
                                        <p:tgtEl>
                                          <p:spTgt spid="2">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animEffect transition="in" filter="fade">
                                      <p:cBhvr>
                                        <p:cTn id="25" dur="500"/>
                                        <p:tgtEl>
                                          <p:spTgt spid="2">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13" end="13"/>
                                            </p:txEl>
                                          </p:spTgt>
                                        </p:tgtEl>
                                        <p:attrNameLst>
                                          <p:attrName>style.visibility</p:attrName>
                                        </p:attrNameLst>
                                      </p:cBhvr>
                                      <p:to>
                                        <p:strVal val="visible"/>
                                      </p:to>
                                    </p:set>
                                    <p:animEffect transition="in" filter="fade">
                                      <p:cBhvr>
                                        <p:cTn id="28"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2636912"/>
            <a:ext cx="7416823" cy="1107996"/>
          </a:xfrm>
          <a:prstGeom prst="rect">
            <a:avLst/>
          </a:prstGeom>
          <a:noFill/>
        </p:spPr>
        <p:txBody>
          <a:bodyPr wrap="square" lIns="91440" tIns="45720" rIns="91440" bIns="45720">
            <a:spAutoFit/>
          </a:bodyPr>
          <a:lstStyle/>
          <a:p>
            <a:pPr algn="ct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lgerian" pitchFamily="82" charset="0"/>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lgerian" pitchFamily="82" charset="0"/>
            </a:endParaRPr>
          </a:p>
        </p:txBody>
      </p:sp>
    </p:spTree>
    <p:extLst>
      <p:ext uri="{BB962C8B-B14F-4D97-AF65-F5344CB8AC3E}">
        <p14:creationId xmlns:p14="http://schemas.microsoft.com/office/powerpoint/2010/main" val="2988881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5492" y="516045"/>
            <a:ext cx="3175869" cy="523220"/>
          </a:xfrm>
          <a:prstGeom prst="rect">
            <a:avLst/>
          </a:prstGeom>
        </p:spPr>
        <p:txBody>
          <a:bodyPr wrap="none">
            <a:spAutoFit/>
          </a:bodyPr>
          <a:lstStyle/>
          <a:p>
            <a:r>
              <a:rPr lang="en-US" sz="2800" b="1" u="sng" dirty="0" smtClean="0">
                <a:solidFill>
                  <a:srgbClr val="F29212"/>
                </a:solidFill>
                <a:latin typeface="Bookman Old Style" pitchFamily="18" charset="0"/>
                <a:cs typeface="Times New Roman" pitchFamily="18" charset="0"/>
              </a:rPr>
              <a:t>INTRODUCTION</a:t>
            </a:r>
            <a:endParaRPr lang="en-IN" sz="2800" dirty="0">
              <a:solidFill>
                <a:srgbClr val="F29212"/>
              </a:solidFill>
              <a:latin typeface="Bookman Old Style" pitchFamily="18" charset="0"/>
              <a:cs typeface="Times New Roman" pitchFamily="18" charset="0"/>
            </a:endParaRPr>
          </a:p>
        </p:txBody>
      </p:sp>
      <p:pic>
        <p:nvPicPr>
          <p:cNvPr id="3" name="Picture 2"/>
          <p:cNvPicPr/>
          <p:nvPr/>
        </p:nvPicPr>
        <p:blipFill>
          <a:blip r:embed="rId2" cstate="print"/>
          <a:srcRect/>
          <a:stretch>
            <a:fillRect/>
          </a:stretch>
        </p:blipFill>
        <p:spPr bwMode="auto">
          <a:xfrm>
            <a:off x="539552" y="1124745"/>
            <a:ext cx="3960440" cy="2614554"/>
          </a:xfrm>
          <a:prstGeom prst="rect">
            <a:avLst/>
          </a:prstGeom>
          <a:noFill/>
          <a:ln w="9525">
            <a:solidFill>
              <a:schemeClr val="tx1"/>
            </a:solidFill>
            <a:miter lim="800000"/>
            <a:headEnd/>
            <a:tailEnd/>
          </a:ln>
        </p:spPr>
      </p:pic>
      <p:pic>
        <p:nvPicPr>
          <p:cNvPr id="4" name="Picture 3" descr="C:\Users\CHETHAN.A.T\Downloads\Tyson-wins-nearly-1-million-in-cattle-feeding-lawsuit_wrbm_large.jpg"/>
          <p:cNvPicPr/>
          <p:nvPr/>
        </p:nvPicPr>
        <p:blipFill>
          <a:blip r:embed="rId3"/>
          <a:srcRect/>
          <a:stretch>
            <a:fillRect/>
          </a:stretch>
        </p:blipFill>
        <p:spPr bwMode="auto">
          <a:xfrm>
            <a:off x="4687623" y="1113818"/>
            <a:ext cx="3971168" cy="2625481"/>
          </a:xfrm>
          <a:prstGeom prst="rect">
            <a:avLst/>
          </a:prstGeom>
          <a:noFill/>
          <a:ln w="9525">
            <a:solidFill>
              <a:schemeClr val="tx2"/>
            </a:solidFill>
            <a:miter lim="800000"/>
            <a:headEnd/>
            <a:tailEnd/>
          </a:ln>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274" b="8234"/>
          <a:stretch/>
        </p:blipFill>
        <p:spPr bwMode="auto">
          <a:xfrm>
            <a:off x="4687623" y="3861048"/>
            <a:ext cx="3971168" cy="2535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Users\chethan at\Downloads\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3861048"/>
            <a:ext cx="3960440" cy="25359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6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0942" y="404664"/>
            <a:ext cx="5905784" cy="523220"/>
          </a:xfrm>
          <a:prstGeom prst="rect">
            <a:avLst/>
          </a:prstGeom>
        </p:spPr>
        <p:txBody>
          <a:bodyPr wrap="none">
            <a:spAutoFit/>
          </a:bodyPr>
          <a:lstStyle/>
          <a:p>
            <a:r>
              <a:rPr lang="en-US" sz="2800" b="1" u="sng" dirty="0" smtClean="0">
                <a:solidFill>
                  <a:srgbClr val="F29212"/>
                </a:solidFill>
                <a:latin typeface="Bookman Old Style" pitchFamily="18" charset="0"/>
                <a:cs typeface="Times New Roman" pitchFamily="18" charset="0"/>
              </a:rPr>
              <a:t>OBJECTIVE OF THE PROJECT</a:t>
            </a:r>
            <a:endParaRPr lang="en-IN" sz="2800" dirty="0">
              <a:solidFill>
                <a:srgbClr val="F29212"/>
              </a:solidFill>
              <a:latin typeface="Bookman Old Style" pitchFamily="18" charset="0"/>
              <a:cs typeface="Times New Roman" pitchFamily="18" charset="0"/>
            </a:endParaRPr>
          </a:p>
        </p:txBody>
      </p:sp>
      <p:pic>
        <p:nvPicPr>
          <p:cNvPr id="3" name="Picture 2" descr="C:\Users\CHETHAN.A.T\Downloads\watering.jpg"/>
          <p:cNvPicPr/>
          <p:nvPr/>
        </p:nvPicPr>
        <p:blipFill>
          <a:blip r:embed="rId2"/>
          <a:srcRect/>
          <a:stretch>
            <a:fillRect/>
          </a:stretch>
        </p:blipFill>
        <p:spPr bwMode="auto">
          <a:xfrm>
            <a:off x="467544" y="1025618"/>
            <a:ext cx="3888432" cy="2634366"/>
          </a:xfrm>
          <a:prstGeom prst="rect">
            <a:avLst/>
          </a:prstGeom>
          <a:noFill/>
          <a:ln w="9525">
            <a:solidFill>
              <a:schemeClr val="tx1"/>
            </a:solidFill>
            <a:miter lim="800000"/>
            <a:headEnd/>
            <a:tailEnd/>
          </a:ln>
        </p:spPr>
      </p:pic>
      <p:pic>
        <p:nvPicPr>
          <p:cNvPr id="4" name="Picture 3" descr="C:\Users\CHETHAN.A.T\Downloads\images.jpg"/>
          <p:cNvPicPr/>
          <p:nvPr/>
        </p:nvPicPr>
        <p:blipFill>
          <a:blip r:embed="rId3"/>
          <a:srcRect/>
          <a:stretch>
            <a:fillRect/>
          </a:stretch>
        </p:blipFill>
        <p:spPr bwMode="auto">
          <a:xfrm>
            <a:off x="4424986" y="1025618"/>
            <a:ext cx="4251470" cy="2634366"/>
          </a:xfrm>
          <a:prstGeom prst="rect">
            <a:avLst/>
          </a:prstGeom>
          <a:noFill/>
          <a:ln w="9525">
            <a:solidFill>
              <a:schemeClr val="tx2"/>
            </a:solidFill>
            <a:miter lim="800000"/>
            <a:headEnd/>
            <a:tailEnd/>
          </a:ln>
        </p:spPr>
      </p:pic>
      <p:pic>
        <p:nvPicPr>
          <p:cNvPr id="5" name="Picture 4" descr="C:\Users\CHETHAN.A.T\Downloads\IMG-20180102-WA0028.jpg"/>
          <p:cNvPicPr/>
          <p:nvPr/>
        </p:nvPicPr>
        <p:blipFill>
          <a:blip r:embed="rId4"/>
          <a:srcRect/>
          <a:stretch>
            <a:fillRect/>
          </a:stretch>
        </p:blipFill>
        <p:spPr bwMode="auto">
          <a:xfrm>
            <a:off x="467544" y="3837623"/>
            <a:ext cx="2592288" cy="2543704"/>
          </a:xfrm>
          <a:prstGeom prst="rect">
            <a:avLst/>
          </a:prstGeom>
          <a:noFill/>
          <a:ln w="9525">
            <a:solidFill>
              <a:schemeClr val="tx1"/>
            </a:solidFill>
            <a:miter lim="800000"/>
            <a:headEnd/>
            <a:tailEnd/>
          </a:ln>
        </p:spPr>
      </p:pic>
      <p:pic>
        <p:nvPicPr>
          <p:cNvPr id="1026" name="Picture 2" descr="C:\Users\chethan at\Downloads\shutterstock_68866648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3837622"/>
            <a:ext cx="2586292" cy="2543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chethan at\Downloads\Smartphone-farm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3837622"/>
            <a:ext cx="2880320" cy="2543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3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4701" y="486431"/>
            <a:ext cx="3310522" cy="461665"/>
          </a:xfrm>
          <a:prstGeom prst="rect">
            <a:avLst/>
          </a:prstGeom>
        </p:spPr>
        <p:txBody>
          <a:bodyPr wrap="none">
            <a:spAutoFit/>
          </a:bodyPr>
          <a:lstStyle/>
          <a:p>
            <a:r>
              <a:rPr lang="en-US" sz="2400" b="1" u="sng" dirty="0" smtClean="0">
                <a:solidFill>
                  <a:srgbClr val="F29212"/>
                </a:solidFill>
                <a:latin typeface="Bookman Old Style" pitchFamily="18" charset="0"/>
                <a:cs typeface="Times New Roman" pitchFamily="18" charset="0"/>
              </a:rPr>
              <a:t>HARDWARES USED</a:t>
            </a:r>
          </a:p>
        </p:txBody>
      </p:sp>
      <p:pic>
        <p:nvPicPr>
          <p:cNvPr id="5" name="Picture 4" descr="p2.jpg"/>
          <p:cNvPicPr/>
          <p:nvPr/>
        </p:nvPicPr>
        <p:blipFill>
          <a:blip r:embed="rId2"/>
          <a:stretch>
            <a:fillRect/>
          </a:stretch>
        </p:blipFill>
        <p:spPr>
          <a:xfrm>
            <a:off x="395536" y="950540"/>
            <a:ext cx="3291989" cy="2342641"/>
          </a:xfrm>
          <a:prstGeom prst="rect">
            <a:avLst/>
          </a:prstGeom>
        </p:spPr>
      </p:pic>
      <p:sp>
        <p:nvSpPr>
          <p:cNvPr id="4" name="Rectangle 3"/>
          <p:cNvSpPr/>
          <p:nvPr/>
        </p:nvSpPr>
        <p:spPr>
          <a:xfrm>
            <a:off x="1188385" y="3293587"/>
            <a:ext cx="1669047" cy="338554"/>
          </a:xfrm>
          <a:prstGeom prst="rect">
            <a:avLst/>
          </a:prstGeom>
        </p:spPr>
        <p:txBody>
          <a:bodyPr wrap="none">
            <a:spAutoFit/>
          </a:bodyPr>
          <a:lstStyle/>
          <a:p>
            <a:r>
              <a:rPr lang="en-IN" sz="1600" b="1" dirty="0">
                <a:latin typeface="Times New Roman" pitchFamily="18" charset="0"/>
                <a:cs typeface="Times New Roman" pitchFamily="18" charset="0"/>
              </a:rPr>
              <a:t>ARDUINO UNO</a:t>
            </a:r>
          </a:p>
        </p:txBody>
      </p:sp>
      <p:pic>
        <p:nvPicPr>
          <p:cNvPr id="8" name="Picture 7" descr="Image result for what is moisture sensor"/>
          <p:cNvPicPr/>
          <p:nvPr/>
        </p:nvPicPr>
        <p:blipFill>
          <a:blip r:embed="rId3"/>
          <a:srcRect/>
          <a:stretch>
            <a:fillRect/>
          </a:stretch>
        </p:blipFill>
        <p:spPr bwMode="auto">
          <a:xfrm>
            <a:off x="3779912" y="1196752"/>
            <a:ext cx="2433804" cy="1944216"/>
          </a:xfrm>
          <a:prstGeom prst="rect">
            <a:avLst/>
          </a:prstGeom>
          <a:noFill/>
          <a:ln w="9525">
            <a:noFill/>
            <a:miter lim="800000"/>
            <a:headEnd/>
            <a:tailEnd/>
          </a:ln>
        </p:spPr>
      </p:pic>
      <p:pic>
        <p:nvPicPr>
          <p:cNvPr id="9" name="Picture 8"/>
          <p:cNvPicPr/>
          <p:nvPr/>
        </p:nvPicPr>
        <p:blipFill>
          <a:blip r:embed="rId4"/>
          <a:srcRect b="6849"/>
          <a:stretch>
            <a:fillRect/>
          </a:stretch>
        </p:blipFill>
        <p:spPr bwMode="auto">
          <a:xfrm>
            <a:off x="6330908" y="1196752"/>
            <a:ext cx="2279617" cy="1944217"/>
          </a:xfrm>
          <a:prstGeom prst="rect">
            <a:avLst/>
          </a:prstGeom>
          <a:noFill/>
          <a:ln w="9525">
            <a:noFill/>
            <a:miter lim="800000"/>
            <a:headEnd/>
            <a:tailEnd/>
          </a:ln>
          <a:effectLst/>
        </p:spPr>
      </p:pic>
      <p:pic>
        <p:nvPicPr>
          <p:cNvPr id="10" name="Picture 9"/>
          <p:cNvPicPr/>
          <p:nvPr/>
        </p:nvPicPr>
        <p:blipFill>
          <a:blip r:embed="rId5"/>
          <a:stretch>
            <a:fillRect/>
          </a:stretch>
        </p:blipFill>
        <p:spPr>
          <a:xfrm>
            <a:off x="724652" y="3933056"/>
            <a:ext cx="2623212" cy="2076786"/>
          </a:xfrm>
          <a:prstGeom prst="rect">
            <a:avLst/>
          </a:prstGeom>
        </p:spPr>
      </p:pic>
      <p:pic>
        <p:nvPicPr>
          <p:cNvPr id="11" name="Picture 10" descr="C:\Users\CHETHAN.A.T\Downloads\sim900-gprs-gsm-module-arduino-compatible.jpg"/>
          <p:cNvPicPr/>
          <p:nvPr/>
        </p:nvPicPr>
        <p:blipFill rotWithShape="1">
          <a:blip r:embed="rId6" cstate="print"/>
          <a:srcRect l="16810" t="6161" r="15217"/>
          <a:stretch/>
        </p:blipFill>
        <p:spPr bwMode="auto">
          <a:xfrm>
            <a:off x="3652902" y="4077072"/>
            <a:ext cx="2458813" cy="1887301"/>
          </a:xfrm>
          <a:prstGeom prst="rect">
            <a:avLst/>
          </a:prstGeom>
          <a:noFill/>
          <a:ln w="9525">
            <a:noFill/>
            <a:miter lim="800000"/>
            <a:headEnd/>
            <a:tailEnd/>
          </a:ln>
        </p:spPr>
      </p:pic>
      <p:pic>
        <p:nvPicPr>
          <p:cNvPr id="12" name="Picture 11" descr="C:\Users\Venkat\Downloads\esp8266.jpg"/>
          <p:cNvPicPr/>
          <p:nvPr/>
        </p:nvPicPr>
        <p:blipFill rotWithShape="1">
          <a:blip r:embed="rId7">
            <a:extLst>
              <a:ext uri="{28A0092B-C50C-407E-A947-70E740481C1C}">
                <a14:useLocalDpi xmlns:a14="http://schemas.microsoft.com/office/drawing/2010/main" val="0"/>
              </a:ext>
            </a:extLst>
          </a:blip>
          <a:srcRect t="8403" b="7815"/>
          <a:stretch/>
        </p:blipFill>
        <p:spPr bwMode="auto">
          <a:xfrm>
            <a:off x="6289505" y="4122540"/>
            <a:ext cx="2238326" cy="1841833"/>
          </a:xfrm>
          <a:prstGeom prst="rect">
            <a:avLst/>
          </a:prstGeom>
          <a:noFill/>
          <a:ln>
            <a:noFill/>
          </a:ln>
        </p:spPr>
      </p:pic>
      <p:sp>
        <p:nvSpPr>
          <p:cNvPr id="7" name="Rectangle 6"/>
          <p:cNvSpPr/>
          <p:nvPr/>
        </p:nvSpPr>
        <p:spPr>
          <a:xfrm>
            <a:off x="6282059" y="3170476"/>
            <a:ext cx="2192010" cy="584775"/>
          </a:xfrm>
          <a:prstGeom prst="rect">
            <a:avLst/>
          </a:prstGeom>
        </p:spPr>
        <p:txBody>
          <a:bodyPr wrap="none">
            <a:spAutoFit/>
          </a:bodyPr>
          <a:lstStyle/>
          <a:p>
            <a:pPr lvl="0" algn="ctr"/>
            <a:r>
              <a:rPr lang="en-IN" sz="1600" b="1" dirty="0" smtClean="0">
                <a:latin typeface="Times New Roman" pitchFamily="18" charset="0"/>
                <a:cs typeface="Times New Roman" pitchFamily="18" charset="0"/>
              </a:rPr>
              <a:t>TEMPERATURE &amp;</a:t>
            </a:r>
          </a:p>
          <a:p>
            <a:pPr lvl="0" algn="ctr"/>
            <a:r>
              <a:rPr lang="en-IN" sz="1600" b="1" dirty="0" smtClean="0">
                <a:latin typeface="Times New Roman" pitchFamily="18" charset="0"/>
                <a:cs typeface="Times New Roman" pitchFamily="18" charset="0"/>
              </a:rPr>
              <a:t> HUMIDITY SENSOR</a:t>
            </a:r>
            <a:endParaRPr lang="en-IN" sz="1600" dirty="0">
              <a:latin typeface="Times New Roman" pitchFamily="18" charset="0"/>
              <a:cs typeface="Times New Roman" pitchFamily="18" charset="0"/>
            </a:endParaRPr>
          </a:p>
        </p:txBody>
      </p:sp>
      <p:sp>
        <p:nvSpPr>
          <p:cNvPr id="14" name="Rectangle 13"/>
          <p:cNvSpPr/>
          <p:nvPr/>
        </p:nvSpPr>
        <p:spPr>
          <a:xfrm>
            <a:off x="3779912" y="3193471"/>
            <a:ext cx="2053893" cy="584775"/>
          </a:xfrm>
          <a:prstGeom prst="rect">
            <a:avLst/>
          </a:prstGeom>
        </p:spPr>
        <p:txBody>
          <a:bodyPr wrap="square">
            <a:spAutoFit/>
          </a:bodyPr>
          <a:lstStyle/>
          <a:p>
            <a:pPr algn="ctr"/>
            <a:r>
              <a:rPr lang="en-IN" sz="1600" b="1" dirty="0">
                <a:latin typeface="Times New Roman" pitchFamily="18" charset="0"/>
                <a:cs typeface="Times New Roman" pitchFamily="18" charset="0"/>
              </a:rPr>
              <a:t>SOIL MOISTURE SENSOR</a:t>
            </a:r>
            <a:endParaRPr lang="en-IN" sz="1600" dirty="0">
              <a:latin typeface="Times New Roman" pitchFamily="18" charset="0"/>
              <a:cs typeface="Times New Roman" pitchFamily="18" charset="0"/>
            </a:endParaRPr>
          </a:p>
        </p:txBody>
      </p:sp>
      <p:sp>
        <p:nvSpPr>
          <p:cNvPr id="15" name="Rectangle 14"/>
          <p:cNvSpPr/>
          <p:nvPr/>
        </p:nvSpPr>
        <p:spPr>
          <a:xfrm>
            <a:off x="1161933" y="6023688"/>
            <a:ext cx="1282723" cy="338554"/>
          </a:xfrm>
          <a:prstGeom prst="rect">
            <a:avLst/>
          </a:prstGeom>
        </p:spPr>
        <p:txBody>
          <a:bodyPr wrap="none">
            <a:spAutoFit/>
          </a:bodyPr>
          <a:lstStyle/>
          <a:p>
            <a:r>
              <a:rPr lang="en-IN" sz="1600" b="1" dirty="0">
                <a:latin typeface="Times New Roman" pitchFamily="18" charset="0"/>
                <a:cs typeface="Times New Roman" pitchFamily="18" charset="0"/>
              </a:rPr>
              <a:t>IR SENSOR</a:t>
            </a:r>
            <a:endParaRPr lang="en-IN" sz="1600" dirty="0">
              <a:latin typeface="Times New Roman" pitchFamily="18" charset="0"/>
              <a:cs typeface="Times New Roman" pitchFamily="18" charset="0"/>
            </a:endParaRPr>
          </a:p>
        </p:txBody>
      </p:sp>
      <p:sp>
        <p:nvSpPr>
          <p:cNvPr id="17" name="Rectangle 16"/>
          <p:cNvSpPr/>
          <p:nvPr/>
        </p:nvSpPr>
        <p:spPr>
          <a:xfrm>
            <a:off x="6571185" y="6009842"/>
            <a:ext cx="1668534" cy="338554"/>
          </a:xfrm>
          <a:prstGeom prst="rect">
            <a:avLst/>
          </a:prstGeom>
        </p:spPr>
        <p:txBody>
          <a:bodyPr wrap="none">
            <a:spAutoFit/>
          </a:bodyPr>
          <a:lstStyle/>
          <a:p>
            <a:r>
              <a:rPr lang="en-IN" sz="1600" b="1" dirty="0">
                <a:latin typeface="Times New Roman" pitchFamily="18" charset="0"/>
                <a:cs typeface="Times New Roman" pitchFamily="18" charset="0"/>
              </a:rPr>
              <a:t>Wi-Fi MODULE</a:t>
            </a:r>
            <a:endParaRPr lang="en-IN" sz="1600" dirty="0">
              <a:latin typeface="Times New Roman" pitchFamily="18" charset="0"/>
              <a:cs typeface="Times New Roman" pitchFamily="18" charset="0"/>
            </a:endParaRPr>
          </a:p>
        </p:txBody>
      </p:sp>
      <p:sp>
        <p:nvSpPr>
          <p:cNvPr id="18" name="Rectangle 17"/>
          <p:cNvSpPr/>
          <p:nvPr/>
        </p:nvSpPr>
        <p:spPr>
          <a:xfrm>
            <a:off x="3820806" y="6023688"/>
            <a:ext cx="1625766" cy="338554"/>
          </a:xfrm>
          <a:prstGeom prst="rect">
            <a:avLst/>
          </a:prstGeom>
        </p:spPr>
        <p:txBody>
          <a:bodyPr wrap="none">
            <a:spAutoFit/>
          </a:bodyPr>
          <a:lstStyle/>
          <a:p>
            <a:r>
              <a:rPr lang="en-IN" sz="1600" b="1" dirty="0">
                <a:latin typeface="Times New Roman" pitchFamily="18" charset="0"/>
                <a:cs typeface="Times New Roman" pitchFamily="18" charset="0"/>
              </a:rPr>
              <a:t>GSM MODULE</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37668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4" grpId="0"/>
      <p:bldP spid="15"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8692" r="5282" b="15323"/>
          <a:stretch/>
        </p:blipFill>
        <p:spPr bwMode="auto">
          <a:xfrm>
            <a:off x="797286" y="620688"/>
            <a:ext cx="2766602" cy="1912757"/>
          </a:xfrm>
          <a:prstGeom prst="rect">
            <a:avLst/>
          </a:prstGeom>
          <a:noFill/>
          <a:ln w="9525">
            <a:noFill/>
            <a:miter lim="800000"/>
            <a:headEnd/>
            <a:tailEnd/>
          </a:ln>
          <a:effectLst/>
        </p:spPr>
      </p:pic>
      <p:pic>
        <p:nvPicPr>
          <p:cNvPr id="3" name="Picture 2" descr="C:\Users\Venkat\Downloads\relay.jpg"/>
          <p:cNvPicPr/>
          <p:nvPr/>
        </p:nvPicPr>
        <p:blipFill>
          <a:blip r:embed="rId3">
            <a:extLst>
              <a:ext uri="{28A0092B-C50C-407E-A947-70E740481C1C}">
                <a14:useLocalDpi xmlns:a14="http://schemas.microsoft.com/office/drawing/2010/main" val="0"/>
              </a:ext>
            </a:extLst>
          </a:blip>
          <a:srcRect/>
          <a:stretch>
            <a:fillRect/>
          </a:stretch>
        </p:blipFill>
        <p:spPr bwMode="auto">
          <a:xfrm>
            <a:off x="3707904" y="868831"/>
            <a:ext cx="2448272" cy="1759402"/>
          </a:xfrm>
          <a:prstGeom prst="rect">
            <a:avLst/>
          </a:prstGeom>
          <a:noFill/>
          <a:ln>
            <a:noFill/>
          </a:ln>
        </p:spPr>
      </p:pic>
      <p:pic>
        <p:nvPicPr>
          <p:cNvPr id="4" name="Picture 3" descr="Image result for battery 12v"/>
          <p:cNvPicPr/>
          <p:nvPr/>
        </p:nvPicPr>
        <p:blipFill>
          <a:blip r:embed="rId4"/>
          <a:srcRect t="10500" b="9000"/>
          <a:stretch>
            <a:fillRect/>
          </a:stretch>
        </p:blipFill>
        <p:spPr bwMode="auto">
          <a:xfrm>
            <a:off x="6238349" y="868831"/>
            <a:ext cx="2242922" cy="1759401"/>
          </a:xfrm>
          <a:prstGeom prst="rect">
            <a:avLst/>
          </a:prstGeom>
          <a:noFill/>
          <a:ln w="9525">
            <a:noFill/>
            <a:miter lim="800000"/>
            <a:headEnd/>
            <a:tailEnd/>
          </a:ln>
        </p:spPr>
      </p:pic>
      <p:pic>
        <p:nvPicPr>
          <p:cNvPr id="5" name="Picture 2" descr="C:\Users\chethan at\Downloads\micro-servo-sg9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85" t="6126" r="5394" b="7212"/>
          <a:stretch/>
        </p:blipFill>
        <p:spPr bwMode="auto">
          <a:xfrm>
            <a:off x="797286" y="3501009"/>
            <a:ext cx="2766602" cy="22008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chethan at\AppData\Local\Microsoft\Windows\INetCache\Content.Word\7840-large.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1" y="3409842"/>
            <a:ext cx="2458437" cy="2303692"/>
          </a:xfrm>
          <a:prstGeom prst="rect">
            <a:avLst/>
          </a:prstGeom>
          <a:noFill/>
          <a:ln>
            <a:noFill/>
          </a:ln>
        </p:spPr>
      </p:pic>
      <p:sp>
        <p:nvSpPr>
          <p:cNvPr id="7" name="Rectangle 6"/>
          <p:cNvSpPr/>
          <p:nvPr/>
        </p:nvSpPr>
        <p:spPr>
          <a:xfrm>
            <a:off x="1084865" y="2785732"/>
            <a:ext cx="1738553" cy="369332"/>
          </a:xfrm>
          <a:prstGeom prst="rect">
            <a:avLst/>
          </a:prstGeom>
        </p:spPr>
        <p:txBody>
          <a:bodyPr wrap="none">
            <a:spAutoFit/>
          </a:bodyPr>
          <a:lstStyle/>
          <a:p>
            <a:r>
              <a:rPr lang="en-IN" b="1" dirty="0">
                <a:latin typeface="Times New Roman" pitchFamily="18" charset="0"/>
                <a:cs typeface="Times New Roman" pitchFamily="18" charset="0"/>
              </a:rPr>
              <a:t>WATER PUMP</a:t>
            </a:r>
            <a:endParaRPr lang="en-IN" dirty="0">
              <a:latin typeface="Times New Roman" pitchFamily="18" charset="0"/>
              <a:cs typeface="Times New Roman" pitchFamily="18" charset="0"/>
            </a:endParaRPr>
          </a:p>
        </p:txBody>
      </p:sp>
      <p:sp>
        <p:nvSpPr>
          <p:cNvPr id="8" name="Rectangle 7"/>
          <p:cNvSpPr/>
          <p:nvPr/>
        </p:nvSpPr>
        <p:spPr>
          <a:xfrm>
            <a:off x="6364345" y="2785732"/>
            <a:ext cx="1990930" cy="369332"/>
          </a:xfrm>
          <a:prstGeom prst="rect">
            <a:avLst/>
          </a:prstGeom>
        </p:spPr>
        <p:txBody>
          <a:bodyPr wrap="none">
            <a:spAutoFit/>
          </a:bodyPr>
          <a:lstStyle/>
          <a:p>
            <a:r>
              <a:rPr lang="en-IN" b="1" dirty="0" smtClean="0">
                <a:latin typeface="Times New Roman" pitchFamily="18" charset="0"/>
                <a:cs typeface="Times New Roman" pitchFamily="18" charset="0"/>
              </a:rPr>
              <a:t>POWER SUPPLY</a:t>
            </a:r>
            <a:endParaRPr lang="en-IN" dirty="0">
              <a:latin typeface="Times New Roman" pitchFamily="18" charset="0"/>
              <a:cs typeface="Times New Roman" pitchFamily="18" charset="0"/>
            </a:endParaRPr>
          </a:p>
        </p:txBody>
      </p:sp>
      <p:sp>
        <p:nvSpPr>
          <p:cNvPr id="9" name="Rectangle 8"/>
          <p:cNvSpPr/>
          <p:nvPr/>
        </p:nvSpPr>
        <p:spPr>
          <a:xfrm>
            <a:off x="4302803" y="2785732"/>
            <a:ext cx="1029128" cy="369332"/>
          </a:xfrm>
          <a:prstGeom prst="rect">
            <a:avLst/>
          </a:prstGeom>
        </p:spPr>
        <p:txBody>
          <a:bodyPr wrap="none">
            <a:spAutoFit/>
          </a:bodyPr>
          <a:lstStyle/>
          <a:p>
            <a:r>
              <a:rPr lang="en-IN" b="1" dirty="0">
                <a:latin typeface="Times New Roman" pitchFamily="18" charset="0"/>
                <a:cs typeface="Times New Roman" pitchFamily="18" charset="0"/>
              </a:rPr>
              <a:t> RELAY</a:t>
            </a:r>
            <a:endParaRPr lang="en-IN" dirty="0">
              <a:latin typeface="Times New Roman" pitchFamily="18" charset="0"/>
              <a:cs typeface="Times New Roman" pitchFamily="18" charset="0"/>
            </a:endParaRPr>
          </a:p>
        </p:txBody>
      </p:sp>
      <p:sp>
        <p:nvSpPr>
          <p:cNvPr id="10" name="Rectangle 9"/>
          <p:cNvSpPr/>
          <p:nvPr/>
        </p:nvSpPr>
        <p:spPr>
          <a:xfrm>
            <a:off x="1221478" y="5886564"/>
            <a:ext cx="1918217" cy="369332"/>
          </a:xfrm>
          <a:prstGeom prst="rect">
            <a:avLst/>
          </a:prstGeom>
        </p:spPr>
        <p:txBody>
          <a:bodyPr wrap="none">
            <a:spAutoFit/>
          </a:bodyPr>
          <a:lstStyle/>
          <a:p>
            <a:r>
              <a:rPr lang="en-IN" b="1" dirty="0" smtClean="0">
                <a:latin typeface="Times New Roman" pitchFamily="18" charset="0"/>
                <a:cs typeface="Times New Roman" pitchFamily="18" charset="0"/>
              </a:rPr>
              <a:t>SERVO MOTOR</a:t>
            </a:r>
            <a:endParaRPr lang="en-IN" dirty="0">
              <a:latin typeface="Times New Roman" pitchFamily="18" charset="0"/>
              <a:cs typeface="Times New Roman" pitchFamily="18" charset="0"/>
            </a:endParaRPr>
          </a:p>
        </p:txBody>
      </p:sp>
      <p:sp>
        <p:nvSpPr>
          <p:cNvPr id="11" name="Rectangle 10"/>
          <p:cNvSpPr/>
          <p:nvPr/>
        </p:nvSpPr>
        <p:spPr>
          <a:xfrm>
            <a:off x="3851920" y="5835180"/>
            <a:ext cx="1992853" cy="369332"/>
          </a:xfrm>
          <a:prstGeom prst="rect">
            <a:avLst/>
          </a:prstGeom>
        </p:spPr>
        <p:txBody>
          <a:bodyPr wrap="none">
            <a:spAutoFit/>
          </a:bodyPr>
          <a:lstStyle/>
          <a:p>
            <a:r>
              <a:rPr lang="en-IN" b="1" dirty="0">
                <a:latin typeface="Times New Roman" pitchFamily="18" charset="0"/>
                <a:cs typeface="Times New Roman" pitchFamily="18" charset="0"/>
              </a:rPr>
              <a:t>TRANSFORMER</a:t>
            </a:r>
            <a:endParaRPr lang="en-IN" dirty="0">
              <a:latin typeface="Times New Roman" pitchFamily="18" charset="0"/>
              <a:cs typeface="Times New Roman" pitchFamily="18" charset="0"/>
            </a:endParaRPr>
          </a:p>
        </p:txBody>
      </p:sp>
      <p:pic>
        <p:nvPicPr>
          <p:cNvPr id="12" name="Picture 11"/>
          <p:cNvPicPr/>
          <p:nvPr/>
        </p:nvPicPr>
        <p:blipFill>
          <a:blip r:embed="rId7"/>
          <a:srcRect l="72677" t="2491" b="2046"/>
          <a:stretch>
            <a:fillRect/>
          </a:stretch>
        </p:blipFill>
        <p:spPr bwMode="auto">
          <a:xfrm>
            <a:off x="6674220" y="3318676"/>
            <a:ext cx="1419225" cy="2486025"/>
          </a:xfrm>
          <a:prstGeom prst="rect">
            <a:avLst/>
          </a:prstGeom>
          <a:noFill/>
          <a:ln w="9525">
            <a:noFill/>
            <a:miter lim="800000"/>
            <a:headEnd/>
            <a:tailEnd/>
          </a:ln>
          <a:effectLst/>
        </p:spPr>
      </p:pic>
      <p:sp>
        <p:nvSpPr>
          <p:cNvPr id="13" name="Rectangle 12"/>
          <p:cNvSpPr/>
          <p:nvPr/>
        </p:nvSpPr>
        <p:spPr>
          <a:xfrm>
            <a:off x="6238349" y="5835180"/>
            <a:ext cx="2242922" cy="369332"/>
          </a:xfrm>
          <a:prstGeom prst="rect">
            <a:avLst/>
          </a:prstGeom>
        </p:spPr>
        <p:txBody>
          <a:bodyPr wrap="none">
            <a:spAutoFit/>
          </a:bodyPr>
          <a:lstStyle/>
          <a:p>
            <a:r>
              <a:rPr lang="en-IN" b="1" dirty="0">
                <a:latin typeface="Times New Roman" pitchFamily="18" charset="0"/>
                <a:cs typeface="Times New Roman" pitchFamily="18" charset="0"/>
              </a:rPr>
              <a:t>ANDROID DEVICE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8825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756" y="453341"/>
            <a:ext cx="3502882" cy="523220"/>
          </a:xfrm>
          <a:prstGeom prst="rect">
            <a:avLst/>
          </a:prstGeom>
        </p:spPr>
        <p:txBody>
          <a:bodyPr wrap="none">
            <a:spAutoFit/>
          </a:bodyPr>
          <a:lstStyle/>
          <a:p>
            <a:r>
              <a:rPr lang="en-US" sz="2800" b="1" u="sng" dirty="0" smtClean="0">
                <a:solidFill>
                  <a:srgbClr val="F29212"/>
                </a:solidFill>
                <a:latin typeface="Bookman Old Style" pitchFamily="18" charset="0"/>
                <a:cs typeface="Times New Roman" pitchFamily="18" charset="0"/>
              </a:rPr>
              <a:t>SOFTWARE</a:t>
            </a:r>
            <a:r>
              <a:rPr lang="en-US" sz="2800" b="1" u="sng" dirty="0">
                <a:solidFill>
                  <a:srgbClr val="F29212"/>
                </a:solidFill>
                <a:latin typeface="Bookman Old Style" pitchFamily="18" charset="0"/>
                <a:cs typeface="Times New Roman" pitchFamily="18" charset="0"/>
              </a:rPr>
              <a:t> </a:t>
            </a:r>
            <a:r>
              <a:rPr lang="en-US" sz="2800" b="1" u="sng" dirty="0" smtClean="0">
                <a:solidFill>
                  <a:srgbClr val="F29212"/>
                </a:solidFill>
                <a:latin typeface="Bookman Old Style" pitchFamily="18" charset="0"/>
                <a:cs typeface="Times New Roman" pitchFamily="18" charset="0"/>
              </a:rPr>
              <a:t>USED</a:t>
            </a:r>
            <a:endParaRPr lang="en-IN" sz="2800" dirty="0">
              <a:solidFill>
                <a:srgbClr val="F29212"/>
              </a:solidFill>
              <a:latin typeface="Bookman Old Style" pitchFamily="18" charset="0"/>
              <a:cs typeface="Times New Roman" pitchFamily="18" charset="0"/>
            </a:endParaRPr>
          </a:p>
        </p:txBody>
      </p:sp>
      <p:pic>
        <p:nvPicPr>
          <p:cNvPr id="3" name="Picture 2" descr="Image result for FIREBASE DATABASE"/>
          <p:cNvPicPr/>
          <p:nvPr/>
        </p:nvPicPr>
        <p:blipFill>
          <a:blip r:embed="rId2" cstate="print"/>
          <a:srcRect/>
          <a:stretch>
            <a:fillRect/>
          </a:stretch>
        </p:blipFill>
        <p:spPr bwMode="auto">
          <a:xfrm>
            <a:off x="4355976" y="1000417"/>
            <a:ext cx="3672408" cy="2500591"/>
          </a:xfrm>
          <a:prstGeom prst="rect">
            <a:avLst/>
          </a:prstGeom>
          <a:noFill/>
          <a:ln w="9525">
            <a:noFill/>
            <a:miter lim="800000"/>
            <a:headEnd/>
            <a:tailEnd/>
          </a:ln>
        </p:spPr>
      </p:pic>
      <p:sp>
        <p:nvSpPr>
          <p:cNvPr id="4" name="Rectangle 3"/>
          <p:cNvSpPr/>
          <p:nvPr/>
        </p:nvSpPr>
        <p:spPr>
          <a:xfrm>
            <a:off x="4116026" y="5838391"/>
            <a:ext cx="4049489" cy="677108"/>
          </a:xfrm>
          <a:prstGeom prst="rect">
            <a:avLst/>
          </a:prstGeom>
        </p:spPr>
        <p:txBody>
          <a:bodyPr wrap="square">
            <a:spAutoFit/>
          </a:bodyPr>
          <a:lstStyle/>
          <a:p>
            <a:pPr algn="ctr"/>
            <a:r>
              <a:rPr lang="en-US" b="1" dirty="0" smtClean="0">
                <a:latin typeface="Times New Roman" pitchFamily="18" charset="0"/>
                <a:cs typeface="Times New Roman" pitchFamily="18" charset="0"/>
              </a:rPr>
              <a:t>LANGUAGE USED</a:t>
            </a:r>
            <a:endParaRPr lang="en-IN" sz="800" dirty="0" smtClean="0">
              <a:latin typeface="Times New Roman" pitchFamily="18" charset="0"/>
              <a:cs typeface="Times New Roman" pitchFamily="18" charset="0"/>
            </a:endParaRPr>
          </a:p>
          <a:p>
            <a:pPr lvl="0" algn="ctr"/>
            <a:r>
              <a:rPr lang="en-US" sz="2000" b="1" dirty="0" smtClean="0">
                <a:latin typeface="Times New Roman" pitchFamily="18" charset="0"/>
                <a:cs typeface="Times New Roman" pitchFamily="18" charset="0"/>
              </a:rPr>
              <a:t>Embedded C</a:t>
            </a:r>
            <a:endParaRPr lang="en-IN" sz="2000" dirty="0">
              <a:latin typeface="Times New Roman" pitchFamily="18" charset="0"/>
              <a:cs typeface="Times New Roman" pitchFamily="18" charset="0"/>
            </a:endParaRPr>
          </a:p>
        </p:txBody>
      </p:sp>
      <p:pic>
        <p:nvPicPr>
          <p:cNvPr id="5" name="Picture 4" descr="C:\Users\CHETHAN.A.T\Downloads\images.png"/>
          <p:cNvPicPr/>
          <p:nvPr/>
        </p:nvPicPr>
        <p:blipFill>
          <a:blip r:embed="rId3"/>
          <a:srcRect/>
          <a:stretch>
            <a:fillRect/>
          </a:stretch>
        </p:blipFill>
        <p:spPr bwMode="auto">
          <a:xfrm>
            <a:off x="971600" y="1177444"/>
            <a:ext cx="2952328" cy="2323564"/>
          </a:xfrm>
          <a:prstGeom prst="rect">
            <a:avLst/>
          </a:prstGeom>
          <a:noFill/>
          <a:ln w="9525">
            <a:noFill/>
            <a:miter lim="800000"/>
            <a:headEnd/>
            <a:tailEnd/>
          </a:ln>
        </p:spPr>
      </p:pic>
      <p:sp>
        <p:nvSpPr>
          <p:cNvPr id="6" name="Rectangle 5"/>
          <p:cNvSpPr/>
          <p:nvPr/>
        </p:nvSpPr>
        <p:spPr>
          <a:xfrm>
            <a:off x="996752" y="3521654"/>
            <a:ext cx="2640531" cy="369332"/>
          </a:xfrm>
          <a:prstGeom prst="rect">
            <a:avLst/>
          </a:prstGeom>
        </p:spPr>
        <p:txBody>
          <a:bodyPr wrap="none">
            <a:spAutoFit/>
          </a:bodyPr>
          <a:lstStyle/>
          <a:p>
            <a:r>
              <a:rPr lang="en-IN" b="1" dirty="0">
                <a:latin typeface="Times New Roman" pitchFamily="18" charset="0"/>
                <a:cs typeface="Times New Roman" pitchFamily="18" charset="0"/>
              </a:rPr>
              <a:t>ARDUINO SOFTWARE</a:t>
            </a:r>
            <a:endParaRPr lang="en-IN" dirty="0">
              <a:latin typeface="Times New Roman" pitchFamily="18" charset="0"/>
              <a:cs typeface="Times New Roman" pitchFamily="18" charset="0"/>
            </a:endParaRPr>
          </a:p>
        </p:txBody>
      </p:sp>
      <p:sp>
        <p:nvSpPr>
          <p:cNvPr id="7" name="Rectangle 6"/>
          <p:cNvSpPr/>
          <p:nvPr/>
        </p:nvSpPr>
        <p:spPr>
          <a:xfrm>
            <a:off x="4722066" y="3575177"/>
            <a:ext cx="2619050" cy="369332"/>
          </a:xfrm>
          <a:prstGeom prst="rect">
            <a:avLst/>
          </a:prstGeom>
        </p:spPr>
        <p:txBody>
          <a:bodyPr wrap="none">
            <a:spAutoFit/>
          </a:bodyPr>
          <a:lstStyle/>
          <a:p>
            <a:r>
              <a:rPr lang="en-IN" b="1" dirty="0">
                <a:latin typeface="Times New Roman" pitchFamily="18" charset="0"/>
                <a:cs typeface="Times New Roman" pitchFamily="18" charset="0"/>
              </a:rPr>
              <a:t>FIREBASE DATABASE</a:t>
            </a:r>
            <a:endParaRPr lang="en-IN" dirty="0">
              <a:latin typeface="Times New Roman" pitchFamily="18" charset="0"/>
              <a:cs typeface="Times New Roman" pitchFamily="18" charset="0"/>
            </a:endParaRPr>
          </a:p>
        </p:txBody>
      </p:sp>
      <p:sp>
        <p:nvSpPr>
          <p:cNvPr id="8" name="Rectangle 7"/>
          <p:cNvSpPr/>
          <p:nvPr/>
        </p:nvSpPr>
        <p:spPr>
          <a:xfrm>
            <a:off x="879322" y="6011574"/>
            <a:ext cx="3136884" cy="369332"/>
          </a:xfrm>
          <a:prstGeom prst="rect">
            <a:avLst/>
          </a:prstGeom>
        </p:spPr>
        <p:txBody>
          <a:bodyPr wrap="none">
            <a:spAutoFit/>
          </a:bodyPr>
          <a:lstStyle/>
          <a:p>
            <a:r>
              <a:rPr lang="en-IN" b="1" dirty="0" smtClean="0">
                <a:latin typeface="Times New Roman" pitchFamily="18" charset="0"/>
                <a:cs typeface="Times New Roman" pitchFamily="18" charset="0"/>
              </a:rPr>
              <a:t>MIT APP INVENTOR TOOL</a:t>
            </a:r>
            <a:endParaRPr lang="en-IN" dirty="0"/>
          </a:p>
        </p:txBody>
      </p:sp>
      <p:pic>
        <p:nvPicPr>
          <p:cNvPr id="9" name="Picture 8" descr="Image result for mit inventor tool images"/>
          <p:cNvPicPr/>
          <p:nvPr/>
        </p:nvPicPr>
        <p:blipFill>
          <a:blip r:embed="rId4"/>
          <a:srcRect/>
          <a:stretch>
            <a:fillRect/>
          </a:stretch>
        </p:blipFill>
        <p:spPr bwMode="auto">
          <a:xfrm>
            <a:off x="820663" y="3950380"/>
            <a:ext cx="3195543" cy="2061194"/>
          </a:xfrm>
          <a:prstGeom prst="rect">
            <a:avLst/>
          </a:prstGeom>
          <a:noFill/>
          <a:ln w="9525">
            <a:noFill/>
            <a:miter lim="800000"/>
            <a:headEnd/>
            <a:tailEnd/>
          </a:ln>
        </p:spPr>
      </p:pic>
      <p:pic>
        <p:nvPicPr>
          <p:cNvPr id="10" name="Picture 9" descr="Image result for embedded c"/>
          <p:cNvPicPr/>
          <p:nvPr/>
        </p:nvPicPr>
        <p:blipFill>
          <a:blip r:embed="rId5"/>
          <a:srcRect t="5622" b="18474"/>
          <a:stretch>
            <a:fillRect/>
          </a:stretch>
        </p:blipFill>
        <p:spPr bwMode="auto">
          <a:xfrm>
            <a:off x="5189261" y="4102513"/>
            <a:ext cx="1903018" cy="1604797"/>
          </a:xfrm>
          <a:prstGeom prst="rect">
            <a:avLst/>
          </a:prstGeom>
          <a:noFill/>
          <a:ln w="9525">
            <a:noFill/>
            <a:miter lim="800000"/>
            <a:headEnd/>
            <a:tailEnd/>
          </a:ln>
        </p:spPr>
      </p:pic>
    </p:spTree>
    <p:extLst>
      <p:ext uri="{BB962C8B-B14F-4D97-AF65-F5344CB8AC3E}">
        <p14:creationId xmlns:p14="http://schemas.microsoft.com/office/powerpoint/2010/main" val="54630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766" y="409839"/>
            <a:ext cx="3474028" cy="523220"/>
          </a:xfrm>
          <a:prstGeom prst="rect">
            <a:avLst/>
          </a:prstGeom>
        </p:spPr>
        <p:txBody>
          <a:bodyPr wrap="none">
            <a:spAutoFit/>
          </a:bodyPr>
          <a:lstStyle/>
          <a:p>
            <a:r>
              <a:rPr lang="en-US" sz="2800" b="1" u="sng" dirty="0" smtClean="0">
                <a:solidFill>
                  <a:srgbClr val="F29212"/>
                </a:solidFill>
                <a:latin typeface="Bookman Old Style" pitchFamily="18" charset="0"/>
                <a:cs typeface="Times New Roman" pitchFamily="18" charset="0"/>
              </a:rPr>
              <a:t>BLOCK DIAGRAM</a:t>
            </a:r>
            <a:endParaRPr lang="en-IN" sz="2800" dirty="0">
              <a:solidFill>
                <a:srgbClr val="F29212"/>
              </a:solidFill>
              <a:latin typeface="Bookman Old Style" pitchFamily="18" charset="0"/>
              <a:cs typeface="Times New Roman" pitchFamily="18" charset="0"/>
            </a:endParaRPr>
          </a:p>
        </p:txBody>
      </p:sp>
      <p:pic>
        <p:nvPicPr>
          <p:cNvPr id="3" name="Picture 2"/>
          <p:cNvPicPr/>
          <p:nvPr/>
        </p:nvPicPr>
        <p:blipFill>
          <a:blip r:embed="rId2"/>
          <a:srcRect l="26118" t="26688" r="25845" b="9968"/>
          <a:stretch>
            <a:fillRect/>
          </a:stretch>
        </p:blipFill>
        <p:spPr bwMode="auto">
          <a:xfrm>
            <a:off x="755576" y="933059"/>
            <a:ext cx="7632848" cy="5446186"/>
          </a:xfrm>
          <a:prstGeom prst="rect">
            <a:avLst/>
          </a:prstGeom>
          <a:noFill/>
          <a:ln w="9525">
            <a:noFill/>
            <a:miter lim="800000"/>
            <a:headEnd/>
            <a:tailEnd/>
          </a:ln>
        </p:spPr>
      </p:pic>
    </p:spTree>
    <p:extLst>
      <p:ext uri="{BB962C8B-B14F-4D97-AF65-F5344CB8AC3E}">
        <p14:creationId xmlns:p14="http://schemas.microsoft.com/office/powerpoint/2010/main" val="291606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404664"/>
            <a:ext cx="5666936" cy="461665"/>
          </a:xfrm>
          <a:prstGeom prst="rect">
            <a:avLst/>
          </a:prstGeom>
        </p:spPr>
        <p:txBody>
          <a:bodyPr wrap="none">
            <a:spAutoFit/>
          </a:bodyPr>
          <a:lstStyle/>
          <a:p>
            <a:r>
              <a:rPr lang="en-IN" sz="2400" b="1" u="sng" dirty="0">
                <a:solidFill>
                  <a:srgbClr val="F29212"/>
                </a:solidFill>
                <a:latin typeface="Bookman Old Style" pitchFamily="18" charset="0"/>
                <a:cs typeface="Times New Roman" pitchFamily="18" charset="0"/>
              </a:rPr>
              <a:t>ENTITY-RELATIONSHIP DIAGRAM</a:t>
            </a:r>
            <a:endParaRPr lang="en-IN" sz="2400" u="sng" dirty="0">
              <a:solidFill>
                <a:srgbClr val="F29212"/>
              </a:solidFill>
              <a:latin typeface="Bookman Old Style" pitchFamily="18" charset="0"/>
              <a:cs typeface="Times New Roman" pitchFamily="18" charset="0"/>
            </a:endParaRPr>
          </a:p>
        </p:txBody>
      </p:sp>
      <p:pic>
        <p:nvPicPr>
          <p:cNvPr id="3" name="Picture 2"/>
          <p:cNvPicPr/>
          <p:nvPr/>
        </p:nvPicPr>
        <p:blipFill>
          <a:blip r:embed="rId2"/>
          <a:srcRect l="12197" t="26584" r="55039" b="12313"/>
          <a:stretch>
            <a:fillRect/>
          </a:stretch>
        </p:blipFill>
        <p:spPr bwMode="auto">
          <a:xfrm>
            <a:off x="467544" y="927884"/>
            <a:ext cx="8352928" cy="5525452"/>
          </a:xfrm>
          <a:prstGeom prst="rect">
            <a:avLst/>
          </a:prstGeom>
          <a:noFill/>
          <a:ln w="9525">
            <a:noFill/>
            <a:miter lim="800000"/>
            <a:headEnd/>
            <a:tailEnd/>
          </a:ln>
        </p:spPr>
      </p:pic>
    </p:spTree>
    <p:extLst>
      <p:ext uri="{BB962C8B-B14F-4D97-AF65-F5344CB8AC3E}">
        <p14:creationId xmlns:p14="http://schemas.microsoft.com/office/powerpoint/2010/main" val="16521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8152" t="24931" r="50998" b="10249"/>
          <a:stretch>
            <a:fillRect/>
          </a:stretch>
        </p:blipFill>
        <p:spPr bwMode="auto">
          <a:xfrm>
            <a:off x="467544" y="980728"/>
            <a:ext cx="8208912" cy="5328592"/>
          </a:xfrm>
          <a:prstGeom prst="rect">
            <a:avLst/>
          </a:prstGeom>
          <a:noFill/>
          <a:ln w="9525">
            <a:noFill/>
            <a:miter lim="800000"/>
            <a:headEnd/>
            <a:tailEnd/>
          </a:ln>
        </p:spPr>
      </p:pic>
      <p:sp>
        <p:nvSpPr>
          <p:cNvPr id="3" name="Rectangle 2"/>
          <p:cNvSpPr/>
          <p:nvPr/>
        </p:nvSpPr>
        <p:spPr>
          <a:xfrm>
            <a:off x="755576" y="457508"/>
            <a:ext cx="3809056" cy="461665"/>
          </a:xfrm>
          <a:prstGeom prst="rect">
            <a:avLst/>
          </a:prstGeom>
        </p:spPr>
        <p:txBody>
          <a:bodyPr wrap="none">
            <a:spAutoFit/>
          </a:bodyPr>
          <a:lstStyle/>
          <a:p>
            <a:r>
              <a:rPr lang="en-IN" sz="2400" b="1" u="sng" dirty="0">
                <a:solidFill>
                  <a:srgbClr val="F29212"/>
                </a:solidFill>
                <a:latin typeface="Bookman Old Style" pitchFamily="18" charset="0"/>
                <a:cs typeface="Times New Roman" pitchFamily="18" charset="0"/>
              </a:rPr>
              <a:t>DATA FLOW DIAGRAM</a:t>
            </a:r>
            <a:endParaRPr lang="en-IN" sz="2400" u="sng" dirty="0">
              <a:solidFill>
                <a:srgbClr val="F29212"/>
              </a:solidFill>
              <a:latin typeface="Bookman Old Style" pitchFamily="18" charset="0"/>
              <a:cs typeface="Times New Roman" pitchFamily="18" charset="0"/>
            </a:endParaRPr>
          </a:p>
        </p:txBody>
      </p:sp>
    </p:spTree>
    <p:extLst>
      <p:ext uri="{BB962C8B-B14F-4D97-AF65-F5344CB8AC3E}">
        <p14:creationId xmlns:p14="http://schemas.microsoft.com/office/powerpoint/2010/main" val="28538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257</TotalTime>
  <Words>263</Words>
  <Application>Microsoft Office PowerPoint</Application>
  <PresentationFormat>On-screen Show (4:3)</PresentationFormat>
  <Paragraphs>50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chethan at</dc:creator>
  <cp:lastModifiedBy>chethan at</cp:lastModifiedBy>
  <cp:revision>60</cp:revision>
  <dcterms:created xsi:type="dcterms:W3CDTF">2018-04-19T15:02:42Z</dcterms:created>
  <dcterms:modified xsi:type="dcterms:W3CDTF">2019-01-22T09:58:59Z</dcterms:modified>
</cp:coreProperties>
</file>